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21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445A6C-EB83-40B0-B9B6-343A607D31AE}" type="datetimeFigureOut">
              <a:rPr lang="en-GB" smtClean="0"/>
              <a:t>18/08/2018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0CE2C2-EDFC-43AA-8ABF-021572BCF8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746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You can probably read</a:t>
            </a:r>
            <a:r>
              <a:rPr lang="en-GB" baseline="0" dirty="0" smtClean="0"/>
              <a:t> this sentence with the vowels left out</a:t>
            </a:r>
          </a:p>
          <a:p>
            <a:r>
              <a:rPr lang="en-GB" baseline="0" dirty="0" smtClean="0"/>
              <a:t>(But this one without the consonants is somewhat harder)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0CE2C2-EDFC-43AA-8ABF-021572BCF88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2567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Photo</a:t>
            </a:r>
            <a:r>
              <a:rPr lang="en-GB" baseline="0" dirty="0" smtClean="0"/>
              <a:t> by Edward Lim, obtained from www.flickr.com under a Creative Commons licence.</a:t>
            </a:r>
            <a:br>
              <a:rPr lang="en-GB" baseline="0" dirty="0" smtClean="0"/>
            </a:br>
            <a:r>
              <a:rPr lang="en-GB" baseline="0" dirty="0" smtClean="0"/>
              <a:t>NB the footprints poem is by Mary Stevenson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0CE2C2-EDFC-43AA-8ABF-021572BCF88F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18369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NB this quote</a:t>
            </a:r>
            <a:r>
              <a:rPr lang="en-GB" baseline="0" dirty="0" smtClean="0"/>
              <a:t> is from memory, as the sermon was not recorded and we don’t have a transcript!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0CE2C2-EDFC-43AA-8ABF-021572BCF88F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8941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C9D1B-A1FC-42EF-8530-7915EB3F727E}" type="datetimeFigureOut">
              <a:rPr lang="en-GB" smtClean="0"/>
              <a:t>18/08/2018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0ADD6-26ED-49FA-A114-49C04DC656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8703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C9D1B-A1FC-42EF-8530-7915EB3F727E}" type="datetimeFigureOut">
              <a:rPr lang="en-GB" smtClean="0"/>
              <a:t>18/08/2018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0ADD6-26ED-49FA-A114-49C04DC656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7652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C9D1B-A1FC-42EF-8530-7915EB3F727E}" type="datetimeFigureOut">
              <a:rPr lang="en-GB" smtClean="0"/>
              <a:t>18/08/2018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0ADD6-26ED-49FA-A114-49C04DC656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6432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C9D1B-A1FC-42EF-8530-7915EB3F727E}" type="datetimeFigureOut">
              <a:rPr lang="en-GB" smtClean="0"/>
              <a:t>18/08/2018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0ADD6-26ED-49FA-A114-49C04DC656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666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C9D1B-A1FC-42EF-8530-7915EB3F727E}" type="datetimeFigureOut">
              <a:rPr lang="en-GB" smtClean="0"/>
              <a:t>18/08/2018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0ADD6-26ED-49FA-A114-49C04DC656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9823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C9D1B-A1FC-42EF-8530-7915EB3F727E}" type="datetimeFigureOut">
              <a:rPr lang="en-GB" smtClean="0"/>
              <a:t>18/08/2018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0ADD6-26ED-49FA-A114-49C04DC656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993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C9D1B-A1FC-42EF-8530-7915EB3F727E}" type="datetimeFigureOut">
              <a:rPr lang="en-GB" smtClean="0"/>
              <a:t>18/08/2018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0ADD6-26ED-49FA-A114-49C04DC656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9263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C9D1B-A1FC-42EF-8530-7915EB3F727E}" type="datetimeFigureOut">
              <a:rPr lang="en-GB" smtClean="0"/>
              <a:t>18/08/2018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0ADD6-26ED-49FA-A114-49C04DC656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6277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C9D1B-A1FC-42EF-8530-7915EB3F727E}" type="datetimeFigureOut">
              <a:rPr lang="en-GB" smtClean="0"/>
              <a:t>18/08/2018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0ADD6-26ED-49FA-A114-49C04DC656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0359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C9D1B-A1FC-42EF-8530-7915EB3F727E}" type="datetimeFigureOut">
              <a:rPr lang="en-GB" smtClean="0"/>
              <a:t>18/08/2018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0ADD6-26ED-49FA-A114-49C04DC656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1145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C9D1B-A1FC-42EF-8530-7915EB3F727E}" type="datetimeFigureOut">
              <a:rPr lang="en-GB" smtClean="0"/>
              <a:t>18/08/2018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0ADD6-26ED-49FA-A114-49C04DC656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1590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C9D1B-A1FC-42EF-8530-7915EB3F727E}" type="datetimeFigureOut">
              <a:rPr lang="en-GB" smtClean="0"/>
              <a:t>18/08/2018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20ADD6-26ED-49FA-A114-49C04DC656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6455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7176" y="164241"/>
            <a:ext cx="6438301" cy="62170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“The name of the LORD </a:t>
            </a:r>
            <a:r>
              <a:rPr lang="en-GB" sz="48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en-GB" sz="48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GB" sz="48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is </a:t>
            </a:r>
            <a:r>
              <a:rPr lang="en-GB" sz="48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 strong tower</a:t>
            </a:r>
            <a:r>
              <a:rPr lang="en-GB" sz="48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  <a:br>
              <a:rPr lang="en-GB" sz="48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GB" sz="48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the </a:t>
            </a:r>
            <a:r>
              <a:rPr lang="en-GB" sz="48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righteous run to it </a:t>
            </a:r>
            <a:r>
              <a:rPr lang="en-GB" sz="48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en-GB" sz="48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GB" sz="48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and </a:t>
            </a:r>
            <a:r>
              <a:rPr lang="en-GB" sz="48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are safe. </a:t>
            </a:r>
            <a:endParaRPr lang="en-GB" sz="4800" dirty="0" smtClean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GB" sz="14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en-GB" sz="14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GB" sz="48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The </a:t>
            </a:r>
            <a:r>
              <a:rPr lang="en-GB" sz="48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wealth of the rich </a:t>
            </a:r>
            <a:r>
              <a:rPr lang="en-GB" sz="48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en-GB" sz="48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GB" sz="48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is </a:t>
            </a:r>
            <a:r>
              <a:rPr lang="en-GB" sz="48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their fortified city; </a:t>
            </a:r>
            <a:r>
              <a:rPr lang="en-GB" sz="48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en-GB" sz="48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GB" sz="48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they </a:t>
            </a:r>
            <a:r>
              <a:rPr lang="en-GB" sz="48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imagine it </a:t>
            </a:r>
            <a:r>
              <a:rPr lang="en-GB" sz="48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en-GB" sz="48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GB" sz="48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an </a:t>
            </a:r>
            <a:r>
              <a:rPr lang="en-GB" sz="480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unscalable</a:t>
            </a:r>
            <a:r>
              <a:rPr lang="en-GB" sz="48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wall.”</a:t>
            </a:r>
            <a:endParaRPr lang="en-GB" sz="4800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588224" y="5805264"/>
            <a:ext cx="242701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i="1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Prov. 18:10-11</a:t>
            </a:r>
          </a:p>
          <a:p>
            <a:r>
              <a:rPr lang="en-GB" sz="2800" i="1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(NIV 1984)</a:t>
            </a:r>
            <a:endParaRPr lang="en-GB" sz="2800" i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9540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83339"/>
            <a:ext cx="8821005" cy="56938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“And he told them this parable: </a:t>
            </a:r>
            <a:r>
              <a:rPr lang="en-GB" sz="28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en-GB" sz="28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GB" sz="28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‘</a:t>
            </a:r>
            <a:r>
              <a:rPr lang="en-GB" sz="28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The ground of a certain rich man yielded </a:t>
            </a:r>
            <a:r>
              <a:rPr lang="en-GB" sz="28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an </a:t>
            </a:r>
            <a:r>
              <a:rPr lang="en-GB" sz="28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abundant </a:t>
            </a:r>
            <a:endParaRPr lang="en-GB" sz="2800" dirty="0" smtClean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GB" sz="28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harvest</a:t>
            </a:r>
            <a:r>
              <a:rPr lang="en-GB" sz="28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 He thought to himself, </a:t>
            </a:r>
            <a:r>
              <a:rPr lang="en-GB" sz="28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“</a:t>
            </a:r>
            <a:r>
              <a:rPr lang="en-GB" sz="28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What shall I do? I have </a:t>
            </a:r>
            <a:endParaRPr lang="en-GB" sz="2800" dirty="0" smtClean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GB" sz="28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no </a:t>
            </a:r>
            <a:r>
              <a:rPr lang="en-GB" sz="28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place to store </a:t>
            </a:r>
            <a:r>
              <a:rPr lang="en-GB" sz="28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my </a:t>
            </a:r>
            <a:r>
              <a:rPr lang="en-GB" sz="28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crops</a:t>
            </a:r>
            <a:r>
              <a:rPr lang="en-GB" sz="28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.”  Then </a:t>
            </a:r>
            <a:r>
              <a:rPr lang="en-GB" sz="28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he said, “This is what </a:t>
            </a:r>
            <a:endParaRPr lang="en-GB" sz="2800" dirty="0" smtClean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GB" sz="28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I’ll </a:t>
            </a:r>
            <a:r>
              <a:rPr lang="en-GB" sz="28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do. </a:t>
            </a:r>
            <a:r>
              <a:rPr lang="en-GB" sz="28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 </a:t>
            </a:r>
            <a:r>
              <a:rPr lang="en-GB" sz="28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will tear down my barns and build bigger </a:t>
            </a:r>
            <a:r>
              <a:rPr lang="en-GB" sz="28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ones</a:t>
            </a:r>
            <a:r>
              <a:rPr lang="en-GB" sz="28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endParaRPr lang="en-GB" sz="2800" dirty="0" smtClean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GB" sz="28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and </a:t>
            </a:r>
            <a:r>
              <a:rPr lang="en-GB" sz="28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there I will store my surplus </a:t>
            </a:r>
            <a:r>
              <a:rPr lang="en-GB" sz="28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grain, and </a:t>
            </a:r>
            <a:r>
              <a:rPr lang="en-GB" sz="28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I’ll say to </a:t>
            </a:r>
            <a:endParaRPr lang="en-GB" sz="2800" dirty="0" smtClean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GB" sz="28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myself</a:t>
            </a:r>
            <a:r>
              <a:rPr lang="en-GB" sz="28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‘You have plenty of grain </a:t>
            </a:r>
            <a:r>
              <a:rPr lang="en-GB" sz="28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laid </a:t>
            </a:r>
            <a:r>
              <a:rPr lang="en-GB" sz="28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up for many years. </a:t>
            </a:r>
            <a:endParaRPr lang="en-GB" sz="2800" dirty="0" smtClean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GB" sz="28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Take </a:t>
            </a:r>
            <a:r>
              <a:rPr lang="en-GB" sz="28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life easy; eat, </a:t>
            </a:r>
            <a:r>
              <a:rPr lang="en-GB" sz="28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drink </a:t>
            </a:r>
            <a:r>
              <a:rPr lang="en-GB" sz="28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and be merry</a:t>
            </a:r>
            <a:r>
              <a:rPr lang="en-GB" sz="28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.’</a:t>
            </a:r>
          </a:p>
          <a:p>
            <a:r>
              <a:rPr lang="en-GB" sz="28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But </a:t>
            </a:r>
            <a:r>
              <a:rPr lang="en-GB" sz="28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God said to him, “You fool! This very night your life </a:t>
            </a:r>
            <a:endParaRPr lang="en-GB" sz="2800" dirty="0" smtClean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GB" sz="28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will </a:t>
            </a:r>
            <a:r>
              <a:rPr lang="en-GB" sz="28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be demanded from you. Then who will get what you </a:t>
            </a:r>
            <a:endParaRPr lang="en-GB" sz="2800" dirty="0" smtClean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GB" sz="28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have </a:t>
            </a:r>
            <a:r>
              <a:rPr lang="en-GB" sz="28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prepared for yourself?”</a:t>
            </a:r>
          </a:p>
          <a:p>
            <a:r>
              <a:rPr lang="en-GB" sz="28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This </a:t>
            </a:r>
            <a:r>
              <a:rPr lang="en-GB" sz="28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is how it will be with whoever stores up things for </a:t>
            </a:r>
            <a:endParaRPr lang="en-GB" sz="2800" dirty="0" smtClean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GB" sz="28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themselves </a:t>
            </a:r>
            <a:r>
              <a:rPr lang="en-GB" sz="28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but is not rich towards God</a:t>
            </a:r>
            <a:r>
              <a:rPr lang="en-GB" sz="28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.’”</a:t>
            </a:r>
            <a:endParaRPr lang="en-GB" sz="2800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00067" y="5919663"/>
            <a:ext cx="41404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i="1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Luke 12:16-21 (NIV 2011)</a:t>
            </a:r>
            <a:endParaRPr lang="en-GB" sz="2400" i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52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9996" y="356458"/>
            <a:ext cx="8910516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“Now </a:t>
            </a:r>
            <a:r>
              <a:rPr lang="en-GB" sz="40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listen, you who say, ‘Today or </a:t>
            </a:r>
            <a:endParaRPr lang="en-GB" sz="4000" dirty="0" smtClean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GB" sz="40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tomorrow </a:t>
            </a:r>
            <a:r>
              <a:rPr lang="en-GB" sz="40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we will go to this or that city, </a:t>
            </a:r>
            <a:endParaRPr lang="en-GB" sz="4000" dirty="0" smtClean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GB" sz="40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spend </a:t>
            </a:r>
            <a:r>
              <a:rPr lang="en-GB" sz="40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 year there, carry on business </a:t>
            </a:r>
            <a:endParaRPr lang="en-GB" sz="4000" dirty="0" smtClean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GB" sz="40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and make </a:t>
            </a:r>
            <a:r>
              <a:rPr lang="en-GB" sz="40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money.’ Why, you do not even </a:t>
            </a:r>
            <a:endParaRPr lang="en-GB" sz="4000" dirty="0" smtClean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GB" sz="40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know what </a:t>
            </a:r>
            <a:r>
              <a:rPr lang="en-GB" sz="40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will happen tomorrow. </a:t>
            </a:r>
            <a:endParaRPr lang="en-GB" sz="4000" dirty="0" smtClean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GB" sz="40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What </a:t>
            </a:r>
            <a:r>
              <a:rPr lang="en-GB" sz="40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is your life? You are a mist that </a:t>
            </a:r>
            <a:endParaRPr lang="en-GB" sz="4000" dirty="0" smtClean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GB" sz="40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appears </a:t>
            </a:r>
            <a:r>
              <a:rPr lang="en-GB" sz="40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for a little while and then </a:t>
            </a:r>
            <a:endParaRPr lang="en-GB" sz="4000" dirty="0" smtClean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GB" sz="40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vanishes.”</a:t>
            </a:r>
            <a:endParaRPr lang="en-GB" sz="4000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16016" y="5229200"/>
            <a:ext cx="40409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i="1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James 4:13-14 (NIV 2011)</a:t>
            </a:r>
            <a:endParaRPr lang="en-GB" sz="2800" i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589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95132"/>
            <a:ext cx="8756115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“… give me neither poverty nor</a:t>
            </a:r>
          </a:p>
          <a:p>
            <a:r>
              <a:rPr lang="en-GB" sz="48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riches, but give me only my </a:t>
            </a:r>
          </a:p>
          <a:p>
            <a:r>
              <a:rPr lang="en-GB" sz="48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daily bread. Otherwise I may </a:t>
            </a:r>
          </a:p>
          <a:p>
            <a:r>
              <a:rPr lang="en-GB" sz="48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have too much and disown you </a:t>
            </a:r>
          </a:p>
          <a:p>
            <a:r>
              <a:rPr lang="en-GB" sz="48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and say ‘Who is the Lord?’. </a:t>
            </a:r>
            <a:br>
              <a:rPr lang="en-GB" sz="48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GB" sz="48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Or I may become poor and steal, </a:t>
            </a:r>
          </a:p>
          <a:p>
            <a:r>
              <a:rPr lang="en-GB" sz="48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and so dishonour the name of </a:t>
            </a:r>
          </a:p>
          <a:p>
            <a:r>
              <a:rPr lang="en-GB" sz="48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my God.”</a:t>
            </a:r>
            <a:endParaRPr lang="en-GB" sz="4800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27262" y="5877272"/>
            <a:ext cx="41167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i="1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Prov. 30:3b-9 (NIV 1984)</a:t>
            </a:r>
            <a:endParaRPr lang="en-GB" sz="2800" i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0503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052736"/>
            <a:ext cx="8385822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“Unless the Lord builds the house,</a:t>
            </a:r>
          </a:p>
          <a:p>
            <a:r>
              <a:rPr lang="en-GB" sz="40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the builders labour in vain.</a:t>
            </a:r>
          </a:p>
          <a:p>
            <a:r>
              <a:rPr lang="en-GB" sz="40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Unless the Lord watches over the city,</a:t>
            </a:r>
          </a:p>
          <a:p>
            <a:r>
              <a:rPr lang="en-GB" sz="40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the watchmen stand guard in vain.”</a:t>
            </a:r>
            <a:endParaRPr lang="en-GB" sz="4000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83122" y="4005064"/>
            <a:ext cx="44253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i="1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Psalm 127:1 (NIV 1984)</a:t>
            </a:r>
            <a:endParaRPr lang="en-GB" sz="3200" i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08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1124744"/>
            <a:ext cx="7375224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“… everyone who calls </a:t>
            </a:r>
          </a:p>
          <a:p>
            <a:r>
              <a:rPr lang="en-GB" sz="54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on the name of the Lord </a:t>
            </a:r>
          </a:p>
          <a:p>
            <a:r>
              <a:rPr lang="en-GB" sz="54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will be saved.”</a:t>
            </a:r>
            <a:endParaRPr lang="en-GB" sz="5400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19872" y="4005064"/>
            <a:ext cx="56886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i="1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Joel 2:32/Acts 2:21 (NIV 1984)</a:t>
            </a:r>
            <a:endParaRPr lang="en-GB" sz="3200" i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4645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1124744"/>
            <a:ext cx="7147726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6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“Prayer should be </a:t>
            </a:r>
          </a:p>
          <a:p>
            <a:r>
              <a:rPr lang="en-GB" sz="66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our first resource,</a:t>
            </a:r>
          </a:p>
          <a:p>
            <a:r>
              <a:rPr lang="en-GB" sz="66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not our last resort.”</a:t>
            </a:r>
            <a:endParaRPr lang="en-GB" sz="6600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75248" y="4543673"/>
            <a:ext cx="67687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i="1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Andrew </a:t>
            </a:r>
            <a:r>
              <a:rPr lang="en-GB" sz="3200" i="1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Ollerton</a:t>
            </a:r>
            <a:r>
              <a:rPr lang="en-GB" sz="3200" i="1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br>
              <a:rPr lang="en-GB" sz="3200" i="1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GB" sz="3200" i="1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sermon at Penrallt, 23/10/2016 (am)</a:t>
            </a:r>
            <a:endParaRPr lang="en-GB" sz="3200" i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602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1164808"/>
            <a:ext cx="6992620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“Out of the depths I cry</a:t>
            </a:r>
            <a:br>
              <a:rPr lang="en-GB" sz="54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GB" sz="54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to you, O </a:t>
            </a:r>
            <a:r>
              <a:rPr lang="en-GB" sz="5400" b="1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LORD</a:t>
            </a:r>
            <a:r>
              <a:rPr lang="en-GB" sz="54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  <a:br>
              <a:rPr lang="en-GB" sz="54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GB" sz="54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en-GB" sz="54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GB" sz="54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 </a:t>
            </a:r>
            <a:r>
              <a:rPr lang="en-GB" sz="5400" b="1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Lord</a:t>
            </a:r>
            <a:r>
              <a:rPr lang="en-GB" sz="54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hear my cry…”</a:t>
            </a:r>
            <a:endParaRPr lang="en-GB" sz="5400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99992" y="5157192"/>
            <a:ext cx="42420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i="1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Psalm 130:1-2a (NIV 1984)</a:t>
            </a:r>
            <a:endParaRPr lang="en-GB" sz="2800" i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380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818976"/>
            <a:ext cx="805727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6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Lord  = </a:t>
            </a:r>
            <a:r>
              <a:rPr lang="he-IL" sz="9600" dirty="0" smtClean="0">
                <a:solidFill>
                  <a:srgbClr val="FFFF00"/>
                </a:solidFill>
                <a:latin typeface="FrankRuehl" panose="020E0503060101010101" pitchFamily="34" charset="-79"/>
                <a:ea typeface="Cambria" panose="02040503050406030204" pitchFamily="18" charset="0"/>
                <a:cs typeface="FrankRuehl" panose="020E0503060101010101" pitchFamily="34" charset="-79"/>
              </a:rPr>
              <a:t>אֲדֹנָי</a:t>
            </a:r>
            <a:r>
              <a:rPr lang="he-IL" sz="6600" dirty="0" smtClean="0"/>
              <a:t>‎</a:t>
            </a:r>
            <a:r>
              <a:rPr lang="en-GB" sz="6600" dirty="0"/>
              <a:t> </a:t>
            </a:r>
            <a:r>
              <a:rPr lang="en-GB" sz="66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(Adonai)</a:t>
            </a:r>
          </a:p>
        </p:txBody>
      </p:sp>
      <p:sp>
        <p:nvSpPr>
          <p:cNvPr id="4" name="Rectangle 3"/>
          <p:cNvSpPr/>
          <p:nvPr/>
        </p:nvSpPr>
        <p:spPr>
          <a:xfrm>
            <a:off x="474124" y="3659540"/>
            <a:ext cx="8175828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66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LORD = </a:t>
            </a:r>
            <a:r>
              <a:rPr lang="he-IL" sz="9600" dirty="0">
                <a:solidFill>
                  <a:srgbClr val="FFFF00"/>
                </a:solidFill>
                <a:latin typeface="FrankRuehl" panose="020E0503060101010101" pitchFamily="34" charset="-79"/>
                <a:ea typeface="Cambria" panose="02040503050406030204" pitchFamily="18" charset="0"/>
                <a:cs typeface="FrankRuehl" panose="020E0503060101010101" pitchFamily="34" charset="-79"/>
              </a:rPr>
              <a:t>יהוה</a:t>
            </a:r>
            <a:r>
              <a:rPr lang="he-IL" sz="6600" dirty="0"/>
              <a:t>‎</a:t>
            </a:r>
            <a:r>
              <a:rPr lang="en-GB" sz="6600" dirty="0"/>
              <a:t> </a:t>
            </a:r>
            <a:r>
              <a:rPr lang="en-GB" sz="66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(YHWH)</a:t>
            </a:r>
            <a:endParaRPr lang="en-GB" sz="6600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5184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260648"/>
            <a:ext cx="8392682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6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Y CN PRBBLY RD THS </a:t>
            </a:r>
          </a:p>
          <a:p>
            <a:r>
              <a:rPr lang="en-GB" sz="66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SNTNC WTH TH VWLS</a:t>
            </a:r>
          </a:p>
          <a:p>
            <a:r>
              <a:rPr lang="en-GB" sz="66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LFT T</a:t>
            </a:r>
          </a:p>
        </p:txBody>
      </p:sp>
      <p:sp>
        <p:nvSpPr>
          <p:cNvPr id="4" name="Rectangle 3"/>
          <p:cNvSpPr/>
          <p:nvPr/>
        </p:nvSpPr>
        <p:spPr>
          <a:xfrm>
            <a:off x="474124" y="2953975"/>
            <a:ext cx="6958187" cy="31393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sz="6600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GB" sz="66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(U I OE IOU E OOA </a:t>
            </a:r>
            <a:br>
              <a:rPr lang="en-GB" sz="66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GB" sz="66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 OEA AE)</a:t>
            </a:r>
            <a:endParaRPr lang="en-GB" sz="6600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5539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5717" y="1890698"/>
            <a:ext cx="854676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“The </a:t>
            </a:r>
            <a:r>
              <a:rPr lang="en-GB" sz="54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shem</a:t>
            </a:r>
            <a:r>
              <a:rPr lang="en-GB" sz="54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of Hashem </a:t>
            </a:r>
          </a:p>
          <a:p>
            <a:r>
              <a:rPr lang="en-GB" sz="54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is </a:t>
            </a:r>
            <a:r>
              <a:rPr lang="en-GB" sz="54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 strong </a:t>
            </a:r>
            <a:r>
              <a:rPr lang="en-GB" sz="54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migdal</a:t>
            </a:r>
            <a:r>
              <a:rPr lang="en-GB" sz="54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(tower)…”</a:t>
            </a:r>
            <a:endParaRPr lang="en-GB" sz="5400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92080" y="4365104"/>
            <a:ext cx="33123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i="1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Prov. 18:10a (OJB)</a:t>
            </a:r>
            <a:endParaRPr lang="en-GB" sz="3200" i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942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8666" y="523701"/>
            <a:ext cx="854381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“God is our refuge and </a:t>
            </a:r>
          </a:p>
          <a:p>
            <a:r>
              <a:rPr lang="en-GB" sz="48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strength, an ever-present </a:t>
            </a:r>
          </a:p>
          <a:p>
            <a:r>
              <a:rPr lang="en-GB" sz="48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help in trouble…</a:t>
            </a:r>
          </a:p>
          <a:p>
            <a:endParaRPr lang="en-GB" sz="4800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GB" sz="48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The LORD Almighty is with us;</a:t>
            </a:r>
          </a:p>
          <a:p>
            <a:r>
              <a:rPr lang="en-GB" sz="48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the God of Jacob is our fortress.”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146402" y="5085184"/>
            <a:ext cx="49621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i="1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Psalm 46:1, 7(=11) (NIV 1984)</a:t>
            </a:r>
            <a:endParaRPr lang="en-GB" sz="2800" i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689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68627"/>
            <a:ext cx="5040560" cy="6720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858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5373" y="1318116"/>
            <a:ext cx="8709115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“… I know whom I have believed,</a:t>
            </a:r>
            <a:br>
              <a:rPr lang="en-GB" sz="48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GB" sz="48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and am convinced that he is able</a:t>
            </a:r>
            <a:br>
              <a:rPr lang="en-GB" sz="48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GB" sz="48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to guard what I have entrusted</a:t>
            </a:r>
            <a:br>
              <a:rPr lang="en-GB" sz="48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GB" sz="48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to him…”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362426" y="4417948"/>
            <a:ext cx="49621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i="1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 Timothy 1:12b (NIV 1984)</a:t>
            </a:r>
            <a:endParaRPr lang="en-GB" sz="2800" i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156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7176" y="164241"/>
            <a:ext cx="6438301" cy="62170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“The name of the LORD </a:t>
            </a:r>
            <a:r>
              <a:rPr lang="en-GB" sz="48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en-GB" sz="48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GB" sz="48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is </a:t>
            </a:r>
            <a:r>
              <a:rPr lang="en-GB" sz="48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 strong tower</a:t>
            </a:r>
            <a:r>
              <a:rPr lang="en-GB" sz="48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  <a:br>
              <a:rPr lang="en-GB" sz="48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GB" sz="48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the </a:t>
            </a:r>
            <a:r>
              <a:rPr lang="en-GB" sz="48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righteous run to it </a:t>
            </a:r>
            <a:r>
              <a:rPr lang="en-GB" sz="48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en-GB" sz="48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GB" sz="48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and </a:t>
            </a:r>
            <a:r>
              <a:rPr lang="en-GB" sz="48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are safe. </a:t>
            </a:r>
            <a:endParaRPr lang="en-GB" sz="4800" dirty="0" smtClean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GB" sz="14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en-GB" sz="14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GB" sz="48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The </a:t>
            </a:r>
            <a:r>
              <a:rPr lang="en-GB" sz="48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wealth of the rich </a:t>
            </a:r>
            <a:r>
              <a:rPr lang="en-GB" sz="48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en-GB" sz="48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GB" sz="48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is </a:t>
            </a:r>
            <a:r>
              <a:rPr lang="en-GB" sz="48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their fortified city; </a:t>
            </a:r>
            <a:r>
              <a:rPr lang="en-GB" sz="48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en-GB" sz="48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GB" sz="48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they </a:t>
            </a:r>
            <a:r>
              <a:rPr lang="en-GB" sz="48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imagine it </a:t>
            </a:r>
            <a:r>
              <a:rPr lang="en-GB" sz="48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en-GB" sz="48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GB" sz="48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an </a:t>
            </a:r>
            <a:r>
              <a:rPr lang="en-GB" sz="480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unscalable</a:t>
            </a:r>
            <a:r>
              <a:rPr lang="en-GB" sz="48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wall.”</a:t>
            </a:r>
            <a:endParaRPr lang="en-GB" sz="4800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588224" y="5805264"/>
            <a:ext cx="242701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i="1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Prov. 18:10-11</a:t>
            </a:r>
          </a:p>
          <a:p>
            <a:r>
              <a:rPr lang="en-GB" sz="2800" i="1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(NIV 1984)</a:t>
            </a:r>
            <a:endParaRPr lang="en-GB" sz="2800" i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3687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399</Words>
  <Application>Microsoft Office PowerPoint</Application>
  <PresentationFormat>On-screen Show (4:3)</PresentationFormat>
  <Paragraphs>79</Paragraphs>
  <Slides>15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office@penrallt.org</dc:creator>
  <cp:lastModifiedBy>office@penrallt.org</cp:lastModifiedBy>
  <cp:revision>15</cp:revision>
  <dcterms:created xsi:type="dcterms:W3CDTF">2018-08-17T13:32:31Z</dcterms:created>
  <dcterms:modified xsi:type="dcterms:W3CDTF">2018-08-18T17:55:31Z</dcterms:modified>
</cp:coreProperties>
</file>